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7"/>
  </p:notesMasterIdLst>
  <p:handoutMasterIdLst>
    <p:handoutMasterId r:id="rId38"/>
  </p:handoutMasterIdLst>
  <p:sldIdLst>
    <p:sldId id="506" r:id="rId3"/>
    <p:sldId id="528" r:id="rId4"/>
    <p:sldId id="552" r:id="rId5"/>
    <p:sldId id="553" r:id="rId6"/>
    <p:sldId id="554" r:id="rId7"/>
    <p:sldId id="558" r:id="rId8"/>
    <p:sldId id="560" r:id="rId9"/>
    <p:sldId id="561" r:id="rId10"/>
    <p:sldId id="562" r:id="rId11"/>
    <p:sldId id="563" r:id="rId12"/>
    <p:sldId id="564" r:id="rId13"/>
    <p:sldId id="565" r:id="rId14"/>
    <p:sldId id="566" r:id="rId15"/>
    <p:sldId id="567" r:id="rId16"/>
    <p:sldId id="568" r:id="rId17"/>
    <p:sldId id="569" r:id="rId18"/>
    <p:sldId id="570" r:id="rId19"/>
    <p:sldId id="571" r:id="rId20"/>
    <p:sldId id="580" r:id="rId21"/>
    <p:sldId id="364" r:id="rId22"/>
    <p:sldId id="365" r:id="rId23"/>
    <p:sldId id="366" r:id="rId24"/>
    <p:sldId id="261" r:id="rId25"/>
    <p:sldId id="574" r:id="rId26"/>
    <p:sldId id="340" r:id="rId27"/>
    <p:sldId id="339" r:id="rId28"/>
    <p:sldId id="326" r:id="rId29"/>
    <p:sldId id="328" r:id="rId30"/>
    <p:sldId id="329" r:id="rId31"/>
    <p:sldId id="330" r:id="rId32"/>
    <p:sldId id="331" r:id="rId33"/>
    <p:sldId id="397" r:id="rId34"/>
    <p:sldId id="262" r:id="rId35"/>
    <p:sldId id="395" r:id="rId36"/>
  </p:sldIdLst>
  <p:sldSz cx="9144000" cy="5143500" type="screen16x9"/>
  <p:notesSz cx="6858000" cy="9144000"/>
  <p:defaultTextStyle>
    <a:defPPr>
      <a:defRPr lang="en-US"/>
    </a:defPPr>
    <a:lvl1pPr marL="0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70FF"/>
    <a:srgbClr val="FF8A8B"/>
    <a:srgbClr val="8A8BFF"/>
    <a:srgbClr val="FF5C00"/>
    <a:srgbClr val="FF5D00"/>
    <a:srgbClr val="3F80CD"/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5"/>
    <p:restoredTop sz="73283" autoAdjust="0"/>
  </p:normalViewPr>
  <p:slideViewPr>
    <p:cSldViewPr snapToGrid="0" snapToObjects="1">
      <p:cViewPr varScale="1">
        <p:scale>
          <a:sx n="121" d="100"/>
          <a:sy n="121" d="100"/>
        </p:scale>
        <p:origin x="1632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7F71E0-0D53-DC45-B2CB-C90849DC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5AE21-28DC-384A-9615-D2A234C17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7395-C8D8-FC4E-A947-CB2BD1422AA7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66FC-5661-134A-A28E-52A0750FB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0C2E-86CE-434C-81DE-82F82C9B8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DDE5-AA14-DD42-BEF8-7DF8E362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4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27A9-B8DC-384B-BF68-738F1B31EAB2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F-084A-8543-BC6F-0AE70009C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Hi Everyone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this lecture, we’ll take a look at the fundamental building block of the convolutional neural network: the spatial convolution operation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This is nothing more than the process we’ve considered before, in which we move a filter around an image, calculate the dot product, and record it in a feature map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We’ll spend some time actually performing some calculations to make the process a bit more clear</a:t>
            </a:r>
          </a:p>
          <a:p>
            <a:pPr marL="171450" indent="-171450">
              <a:buFontTx/>
              <a:buChar char="-"/>
            </a:pPr>
            <a:r>
              <a:rPr lang="en-US" dirty="0"/>
              <a:t>After that, we’ll continue to think about how CNNs identify increasingly complex features in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65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move our filter one space to the right.</a:t>
            </a:r>
          </a:p>
          <a:p>
            <a:r>
              <a:rPr lang="en-US" dirty="0"/>
              <a:t>Now we have 7 matches – red on red is red, and blue on blue is blue</a:t>
            </a:r>
          </a:p>
          <a:p>
            <a:r>
              <a:rPr lang="en-US" dirty="0"/>
              <a:t>And two mismatches – red on blue is purple</a:t>
            </a:r>
          </a:p>
          <a:p>
            <a:r>
              <a:rPr lang="en-US" dirty="0"/>
              <a:t>7 matches minus 2 mismatches gives us a dot product of 5</a:t>
            </a:r>
          </a:p>
          <a:p>
            <a:r>
              <a:rPr lang="en-US" dirty="0"/>
              <a:t>We record it in the corresponding location in our feature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080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move to the right again</a:t>
            </a:r>
          </a:p>
          <a:p>
            <a:r>
              <a:rPr lang="en-US" dirty="0"/>
              <a:t>2 matches minus 7 mismatches gives us a dot product of -5</a:t>
            </a:r>
          </a:p>
          <a:p>
            <a:r>
              <a:rPr lang="en-US" dirty="0"/>
              <a:t>Let’s record it in our feature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16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keep going</a:t>
            </a:r>
          </a:p>
          <a:p>
            <a:r>
              <a:rPr lang="en-US" dirty="0"/>
              <a:t>6 matches minus 3 mismatches gives us a dot product of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7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matches – 7 mismatches gives us a dot product of -5</a:t>
            </a:r>
          </a:p>
          <a:p>
            <a:r>
              <a:rPr lang="en-US" dirty="0"/>
              <a:t>We’ll write it own in the appropriate place in our feature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517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finally, the exiting one – everything matches!</a:t>
            </a:r>
          </a:p>
          <a:p>
            <a:r>
              <a:rPr lang="en-US" dirty="0"/>
              <a:t>9 matches – 0 mismatches gives us a dot product of 9, which in this example is the largest possible value we could obtain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32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Continuing on, here we have 4 matches and 5 mismatches for a dot product of 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19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it’s 7 matches and 2 mismatches, for a dot product of 5</a:t>
            </a:r>
          </a:p>
          <a:p>
            <a:r>
              <a:rPr lang="en-US" dirty="0"/>
              <a:t>And notice, this is one of two locations where there’s a pretty good match between filter and image – the dot product is fairly large -- just not as large as it is for the perfect match in the middle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284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get two matches and 7 mismatches for a dot product of -5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2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use a blue-red scale to color in these values, we see that the brightest parts – the highest values – are in the locations where the image matches the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617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asked, for each location where we were able to place the filter, “how similar is this location in the image to the filter”</a:t>
            </a:r>
          </a:p>
          <a:p>
            <a:r>
              <a:rPr lang="en-US" dirty="0"/>
              <a:t>And the feature map is our answer.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92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that the parameters in logistic regression and multilayer perceptron models can be viewed as filters, but those filters are the size of the entire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95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another way of viewing the process we just went through, which we call “2D spatial convolution”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418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visualization helps us to see the relationship between the location of the filter, and the corresponding location in the feature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4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feature map is also called the ‘convolved image’:</a:t>
            </a:r>
          </a:p>
          <a:p>
            <a:r>
              <a:rPr lang="en-US" dirty="0"/>
              <a:t>It is the result of applying the operation we just went through, which is the convolution operation, to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891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filter gives us a different feature map – a circle-shaped filter gives us a feature map showing the locations of all the circles in the image</a:t>
            </a:r>
          </a:p>
          <a:p>
            <a:r>
              <a:rPr lang="en-US" dirty="0"/>
              <a:t>A triangle-shaped filter gives us a feature map showing the locations of all the triangles in the 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37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if we want to identify combinations of features – a triangle next to a circle, or a 1 next to a zero – we can consult the respective feature maps and look for places where a bright spot on the triangle feature map is right next to a bright spot on the circle feature map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We’ll continue to discuss this idea – the idea of hierarchical features – in the rest of this lecture as well as the next one</a:t>
            </a:r>
          </a:p>
          <a:p>
            <a:r>
              <a:rPr lang="en-US" baseline="0" dirty="0"/>
              <a:t>However, we WON’T be returning to the convolution operation</a:t>
            </a:r>
          </a:p>
          <a:p>
            <a:r>
              <a:rPr lang="en-US" baseline="0" dirty="0"/>
              <a:t>To become more comfortable with this operation, it may be helpful to try a few examples on your own that are similar to the example we went through a moment ago. Try replacing the cross with another shape – or changing the image -- and see what feature map you end up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big question is – what does this have to do with identifying real objects in real images?</a:t>
            </a:r>
          </a:p>
          <a:p>
            <a:endParaRPr lang="en-US" dirty="0"/>
          </a:p>
          <a:p>
            <a:r>
              <a:rPr lang="en-US" dirty="0"/>
              <a:t>Here we have a picture of a bear on the left and a train on the right</a:t>
            </a:r>
          </a:p>
          <a:p>
            <a:r>
              <a:rPr lang="en-US" dirty="0"/>
              <a:t>And we’d like to have a model that can identify each one – a model that can distinguish bears from trains, or squamous cell carcinomas from actinic keratoses</a:t>
            </a:r>
          </a:p>
          <a:p>
            <a:endParaRPr lang="en-US" dirty="0"/>
          </a:p>
          <a:p>
            <a:r>
              <a:rPr lang="en-US" dirty="0"/>
              <a:t>We know how to identify circles and triangles, but what good is that here?</a:t>
            </a:r>
          </a:p>
          <a:p>
            <a:r>
              <a:rPr lang="en-US" dirty="0"/>
              <a:t>What I hope to convince you of – and is empirically true – is that although these objects are quite different, they are composed of the same set of simple building blocks, arranged in different ways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294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a simplified version of these images</a:t>
            </a:r>
          </a:p>
          <a:p>
            <a:r>
              <a:rPr lang="en-US" dirty="0"/>
              <a:t>At a high level, the two look completely different</a:t>
            </a:r>
          </a:p>
          <a:p>
            <a:r>
              <a:rPr lang="en-US" dirty="0"/>
              <a:t>But if we zoom in closely, we start to identify some common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443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both cases, we have a number of vertical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30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a number of diagonal lines</a:t>
            </a:r>
          </a:p>
          <a:p>
            <a:r>
              <a:rPr lang="en-US" dirty="0"/>
              <a:t>We also have some curved lines, some horizontal lines, and some diagonal lines slanted the opposite 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45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images contain some triangular shapes – maybe these could be recognized directly with a triangular filter, or maybe they would be recognized as combinations of horizontal, vertical, and diagonal 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33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Instead, we’d like to have a model that is based on smaller filters that can be moved around an image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202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have circular shapes</a:t>
            </a:r>
          </a:p>
          <a:p>
            <a:r>
              <a:rPr lang="en-US" dirty="0"/>
              <a:t>In the bear, we have a single circle in isolation, whereas in the train, we have four circles in sequence</a:t>
            </a:r>
          </a:p>
          <a:p>
            <a:r>
              <a:rPr lang="en-US" dirty="0"/>
              <a:t>Supposing we had a feature map showing the location of all the circles, the feature map would show a single bright spot for the bear, and four consecutive bright spots for the 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15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both bear and train have circles and rectangles, the arrangement of these shapes in relation to one another is very different between them</a:t>
            </a:r>
          </a:p>
          <a:p>
            <a:r>
              <a:rPr lang="en-US" dirty="0"/>
              <a:t>A single circle next to a single large rectangle is more suggestive of a bear, whereas four consecutive circles partially bounded by a smaller rectangle is more suggestive of a train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033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images have low-level features in common, but the way in which these lower-level features are arranged to form higher level features is quite different between them</a:t>
            </a:r>
          </a:p>
          <a:p>
            <a:r>
              <a:rPr lang="en-US" dirty="0"/>
              <a:t>We call this repeated, hierarchical structure. Repeated in that low-level features appear over and over</a:t>
            </a:r>
          </a:p>
          <a:p>
            <a:r>
              <a:rPr lang="en-US" dirty="0"/>
              <a:t>Hierarchical in that complex features are composed of specific arrangements of simpler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69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Medical images are no different – at the lowest level, we have lines and shapes</a:t>
            </a:r>
          </a:p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come together to form cells and tissues</a:t>
            </a:r>
          </a:p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which, arranged in specific patterns, form recognizable biological structures.</a:t>
            </a:r>
          </a:p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33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next lecture, we’ll see how the CNN takes advantage of this hierarchy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72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53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apply the filter to a region of the image that does not match the filter, the resulting dot product, which we record in the feature map on the right, is near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5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when the filter DOES match the image, the dot product is large, and the feature map tells us that there was a match in that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78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want to know whether there was a match anywhere in the image, we can take the maximum value of the entire feature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99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let’s take a more careful look at the convolution operation</a:t>
            </a:r>
          </a:p>
          <a:p>
            <a:r>
              <a:rPr lang="en-US" dirty="0"/>
              <a:t>On the left, we have a small filter – just 3 x 3 pixels in size</a:t>
            </a:r>
          </a:p>
          <a:p>
            <a:r>
              <a:rPr lang="en-US" dirty="0"/>
              <a:t>On the right, we have an image – it’s larger than the filter, 5 x 5 pixels in total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91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positive values in both the filter and the image are shown in red – specifically, red represents a value of 1</a:t>
            </a:r>
          </a:p>
          <a:p>
            <a:r>
              <a:rPr lang="en-US" dirty="0"/>
              <a:t>And the negative values are shown in blue – specifically, blue represents a value of -1</a:t>
            </a:r>
          </a:p>
          <a:p>
            <a:r>
              <a:rPr lang="en-US" dirty="0"/>
              <a:t>In a real image, we’d usually have a range of values between -1 and 1, but here we’re sticking to -1 and 1 to keep it simple</a:t>
            </a:r>
          </a:p>
          <a:p>
            <a:endParaRPr lang="en-US" dirty="0"/>
          </a:p>
          <a:p>
            <a:r>
              <a:rPr lang="en-US" dirty="0"/>
              <a:t>Remember that intuitively, our filter is looking for portions of the image that look like it</a:t>
            </a:r>
          </a:p>
          <a:p>
            <a:r>
              <a:rPr lang="en-US" dirty="0"/>
              <a:t>And from looking, we can see that there’s exactly one location in the image that looks exactly like the filter.</a:t>
            </a:r>
          </a:p>
          <a:p>
            <a:r>
              <a:rPr lang="en-US" dirty="0"/>
              <a:t>Once we complete our convolution operation, we expect our feature map to have a large, positive value in that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05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move our filter across the image, starting in the top left</a:t>
            </a:r>
          </a:p>
          <a:p>
            <a:r>
              <a:rPr lang="en-US" dirty="0"/>
              <a:t>We’re going to take the dot product of the filter and the portion of the image that’s right underneath it</a:t>
            </a:r>
          </a:p>
          <a:p>
            <a:r>
              <a:rPr lang="en-US" dirty="0"/>
              <a:t>We’ll go pixel by pixel – we look at each pixel in our filter and the image pixel underneath it</a:t>
            </a:r>
          </a:p>
          <a:p>
            <a:r>
              <a:rPr lang="en-US" dirty="0"/>
              <a:t>If the two match, we get a 1 when we multiply the two pixel values together</a:t>
            </a:r>
          </a:p>
          <a:p>
            <a:r>
              <a:rPr lang="en-US" dirty="0"/>
              <a:t>For red, it’s 1 times 1, whereas for blue, it’s -1 times -1 -- but in both cases, the result is a 1</a:t>
            </a:r>
          </a:p>
          <a:p>
            <a:r>
              <a:rPr lang="en-US" dirty="0"/>
              <a:t>If the two don’t match, we get a negative 1 when we multiply the two values together – negative 1 for blue times 1 for red</a:t>
            </a:r>
          </a:p>
          <a:p>
            <a:r>
              <a:rPr lang="en-US" dirty="0"/>
              <a:t>To get the dot product, we then add up the result</a:t>
            </a:r>
          </a:p>
          <a:p>
            <a:r>
              <a:rPr lang="en-US" dirty="0"/>
              <a:t>For every match, we get a 1, and for every mismatch, we get a negative 1</a:t>
            </a:r>
          </a:p>
          <a:p>
            <a:endParaRPr lang="en-US" dirty="0"/>
          </a:p>
          <a:p>
            <a:r>
              <a:rPr lang="en-US" dirty="0"/>
              <a:t>In the current location, we have 4 that match – these locations are blue in appearance</a:t>
            </a:r>
          </a:p>
          <a:p>
            <a:r>
              <a:rPr lang="en-US" dirty="0"/>
              <a:t>And we have 5 that don’t match – these locations are purple in appearance</a:t>
            </a:r>
          </a:p>
          <a:p>
            <a:r>
              <a:rPr lang="en-US" dirty="0"/>
              <a:t>4 matches minus the 5 mismatches gives us a negative 1 for the dot product.</a:t>
            </a:r>
          </a:p>
          <a:p>
            <a:endParaRPr lang="en-US" dirty="0"/>
          </a:p>
          <a:p>
            <a:r>
              <a:rPr lang="en-US" dirty="0"/>
              <a:t>We record it in the top right of our feature map.</a:t>
            </a:r>
          </a:p>
          <a:p>
            <a:r>
              <a:rPr lang="en-US" dirty="0"/>
              <a:t>There are 9 possible positions for our filter here – 3 vertical positions and 3 horizontal -- so our feature map is a 3 x 3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206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08A7B-ACD8-4F4E-AD67-0F96C8167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4AD7E8-EF06-DB43-9198-FD61183B92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19552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FC29E-504D-7D4D-A197-E1A701F36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37D33-1ED9-2A49-B3B4-51B35A667C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019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1D02AD-E05A-5A44-B95A-6727DA071A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C1876-EA1B-E344-A976-7BAE1D71D3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422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0EAC0-7EE4-8E42-B1C2-4CB870E8B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1ADB64-E88E-334C-9727-26D241B11F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AA4D4-C81F-2A46-9CE0-408304C5E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2B524-D131-C14A-B4EA-7674222B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D6ECC-2319-4C4D-BAA8-6F07B6B5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80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4B84-5F70-5941-AF11-7EF39322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EEC53-AE0B-F548-B2B6-CAF6F48BA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86525-A116-0443-A498-4703EC850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FFA22-7A3A-0345-AD0B-78457EB00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C9064A-C236-9D4C-88C1-EE1B7334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666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886C2-F26A-2F4A-8AE8-776C6038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CA6DA-B73F-C24E-B76B-B65328E1D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C9387-8FC3-6347-BE1E-74ED125F3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DD8B0-E27E-CE40-8CC0-A79C6B918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E5FDF-F805-C446-A59B-C53A780F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763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73949-5351-1345-8056-08EDEC286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1255-ADE2-8745-A338-7425897E86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70AC3-0502-0541-9EE4-05DFB82E7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7A94A2-98A9-1F45-95B5-87A0A2775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2EBF9-E649-234D-ADF8-CB8410EED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E0F7B-E5C9-5C4F-A3F3-B3FD3EDF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59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348A7-6AA9-0349-B413-CFB697856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5BD36-E274-E84E-AFB2-7069B7515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68C76-5C2F-CC47-8356-55FB59F8D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3A3B1E-A87F-D74C-8162-609999F0AA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6BB5F7-8A27-BB46-8AB8-F584910DB4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00081-0EA9-4B47-B39A-06D0A0503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01329-D01F-E544-8BE8-3886F4553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639FBF-C662-0445-9853-34B53B3B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125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5CEA-65A5-174E-B09E-EA9E6F58D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31C386-88A6-2B42-A209-82AC02ABB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031FD6-FBAD-5D41-96CF-497610F2E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D25731-159B-A342-B8C4-8832563E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05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81738-DBE5-AA4B-9819-90A2A7A42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25D9AE-9F82-3642-B04C-4E542DE2B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D643A5-DD80-824E-9730-F6B5C60A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216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2A58-4D0F-CE4A-9FC3-02A7FE12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0B8D7-968F-BA41-A577-20E5B0BBB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7E873-ABFD-4249-AA2E-A910D04D2E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79B46-4EFA-7D48-98BD-1E62243B0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1FE4C-EBA3-DC46-832A-DFF70DA2C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0D4AED-17D6-D84F-A605-723C79D38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01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83FE7-3CFF-1941-A382-F992CB777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3745-EC79-6F49-AA8B-9059CBE27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29259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C667C-F701-B947-AD78-79E0BC687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3A8343-4249-B24B-9238-A2FB875F9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F6BD6-63E1-DD4A-B603-D5785A2B4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E3CA6-5D87-AC43-80AF-4CE3DFD5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D0BF1E-DA2D-AB45-B78A-47ED813F2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C246A-13EC-ED4B-919C-887EE639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996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79A54-7104-6D43-B77B-E31A8ABCC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9DE50B-25D8-F54B-AF6F-45F9C8F421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11B50-4759-7E48-A3B3-084CC9281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FDAF0-09F4-094A-A55B-1F0BBAD32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48051-800F-114C-8C45-C1277DA67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2184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8658FD-490A-E241-912E-99568E7336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E67947-8066-AA4C-94BF-1C127F65F5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8EC4B-186A-5944-98F5-06F3BBA1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4B9FC9-BBC3-A646-B4B3-20AAEE83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7C1E8-0E9B-2744-8371-43EE12CA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54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24F5A-372E-6D49-A1E8-2D90599B8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AD097-04B1-7A40-BF0C-868A1A29B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7551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7B53F-017D-B048-911A-43DF0239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39D2D-1501-764B-BCEA-DF9050057A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9CF93-05B0-B045-8DB9-999AEAAD8B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6220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3276F-7EA9-274A-B1E5-A3A68D93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32B1C-D36B-404B-9258-0CB1CB731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B344BC-61B7-554E-954A-E2EF153544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85F447-81E0-D34A-ABAB-24A52711F2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822622-B8CA-8346-A0D8-E1D3CCD9B4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8955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10DA7-9195-7F41-B767-4E6DE5394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3003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657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92AA1-7833-B241-9656-34FD589A4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1A7EE-837A-3D48-8684-5705A575A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623443-4B41-FF4B-BB0B-0A33C521C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9243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CA77E-3AB0-DA4B-89C3-7FA8AD857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8C5646-0145-E746-A6EF-DE964CD492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EF3B16-91B7-1848-9480-726A0E46D0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4966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3921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26EF74-DDEA-A641-8E29-D28E7698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1BFA0-6D86-114F-A0DD-DF94A4392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DD773-A3C1-6049-BBC0-9C6F0A8B9C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0BDD8-83A3-CF42-82E3-F301E055AE8B}" type="datetimeFigureOut">
              <a:rPr lang="en-US" smtClean="0"/>
              <a:t>6/3/21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C9C429-B280-3346-95E2-220748FFB7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B8FCF-087D-E247-AD6E-3137E2A25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4DB5E-8925-274B-993D-8E4652165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039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9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emf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19.jpeg"/><Relationship Id="rId5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19.jpeg"/><Relationship Id="rId5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19.jpeg"/><Relationship Id="rId5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19.jpeg"/><Relationship Id="rId5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19.jpeg"/><Relationship Id="rId5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emf"/><Relationship Id="rId12" Type="http://schemas.openxmlformats.org/officeDocument/2006/relationships/image" Target="../media/image26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00.png"/><Relationship Id="rId11" Type="http://schemas.openxmlformats.org/officeDocument/2006/relationships/image" Target="../media/image24.png"/><Relationship Id="rId5" Type="http://schemas.openxmlformats.org/officeDocument/2006/relationships/image" Target="../media/image4.emf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2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19.jpeg"/><Relationship Id="rId5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6" Type="http://schemas.openxmlformats.org/officeDocument/2006/relationships/image" Target="../media/image19.jpeg"/><Relationship Id="rId5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g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19.jpeg"/><Relationship Id="rId5" Type="http://schemas.openxmlformats.org/officeDocument/2006/relationships/hyperlink" Target="https://www.google.com/url?sa=i&amp;rct=j&amp;q=&amp;esrc=s&amp;source=images&amp;cd=&amp;cad=rja&amp;uact=8&amp;ved=2ahUKEwjajcf82-fbAhUEslMKHQ84C9QQjRx6BAgBEAU&amp;url=https://drawingcollection.com/shapes-drawing-for-kids/shapes-drawing-for-kids-worksheet-drawing-shapes-for-kids-wosenly-free-worksheet/&amp;psig=AOvVaw3q7voSPlh2EsfM7Lhfc6nd&amp;ust=1529771258390322" TargetMode="External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jpeg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5.pn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emf"/><Relationship Id="rId12" Type="http://schemas.openxmlformats.org/officeDocument/2006/relationships/image" Target="../media/image2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00.png"/><Relationship Id="rId11" Type="http://schemas.openxmlformats.org/officeDocument/2006/relationships/image" Target="../media/image24.png"/><Relationship Id="rId5" Type="http://schemas.openxmlformats.org/officeDocument/2006/relationships/image" Target="../media/image4.emf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emf"/><Relationship Id="rId12" Type="http://schemas.openxmlformats.org/officeDocument/2006/relationships/image" Target="../media/image2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00.png"/><Relationship Id="rId11" Type="http://schemas.openxmlformats.org/officeDocument/2006/relationships/image" Target="../media/image24.png"/><Relationship Id="rId5" Type="http://schemas.openxmlformats.org/officeDocument/2006/relationships/image" Target="../media/image4.emf"/><Relationship Id="rId10" Type="http://schemas.openxmlformats.org/officeDocument/2006/relationships/image" Target="../media/image2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emf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emf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emf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48426"/>
            <a:ext cx="7772400" cy="2392291"/>
          </a:xfrm>
        </p:spPr>
        <p:txBody>
          <a:bodyPr>
            <a:normAutofit/>
          </a:bodyPr>
          <a:lstStyle/>
          <a:p>
            <a:pPr>
              <a:spcAft>
                <a:spcPts val="900"/>
              </a:spcAft>
            </a:pPr>
            <a:r>
              <a:rPr lang="en-US" dirty="0"/>
              <a:t>Spatial Convolution</a:t>
            </a:r>
            <a:br>
              <a:rPr lang="en-US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70413" y="3143005"/>
            <a:ext cx="4603173" cy="1706085"/>
          </a:xfrm>
        </p:spPr>
        <p:txBody>
          <a:bodyPr>
            <a:normAutofit lnSpcReduction="10000"/>
          </a:bodyPr>
          <a:lstStyle/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Matthew Engelhard</a:t>
            </a:r>
          </a:p>
          <a:p>
            <a:endParaRPr lang="en-US" sz="1800" dirty="0"/>
          </a:p>
          <a:p>
            <a:r>
              <a:rPr lang="en-US" sz="1800" dirty="0"/>
              <a:t>Many slides created by Tim Dunn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8DB09299-FA85-164B-9ABF-B634C6182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9500" y="3857625"/>
            <a:ext cx="1714500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7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35"/>
    </mc:Choice>
    <mc:Fallback>
      <p:transition spd="slow" advTm="28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735777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799067" y="1535194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22640-14D4-8E44-B6ED-0A8106FFD2EC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D22640-14D4-8E44-B6ED-0A8106FFD2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24C738B-8310-E645-A949-62796C85D4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8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99"/>
    </mc:Choice>
    <mc:Fallback>
      <p:transition spd="slow" advTm="23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402067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282905" y="1556438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F8BC8-5BE7-914F-99CE-725D5955CCB4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AF8BC8-5BE7-914F-99CE-725D5955C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1D652A6-17C0-3441-B068-6F2A5CA229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93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60"/>
    </mc:Choice>
    <mc:Fallback>
      <p:transition spd="slow" advTm="10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307746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340985" y="2021595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06E8C3-AB4D-474C-B2B7-659F15AEED70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306E8C3-AB4D-474C-B2B7-659F15AEE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4F56ACA-F239-694A-958A-F7274DA98F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28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29"/>
    </mc:Choice>
    <mc:Fallback>
      <p:transition spd="slow" advTm="62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809199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798185" y="2021595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FC6345-2B1B-5346-8401-858CB63C8D40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DFC6345-2B1B-5346-8401-858CB63C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A1E6DF3-1914-5C41-B460-3DC580222D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41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02"/>
    </mc:Choice>
    <mc:Fallback>
      <p:transition spd="slow" advTm="75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7008091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287874" y="2021595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E28C42-CD71-7B46-9D43-605750D6CDB3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FE28C42-CD71-7B46-9D43-605750D6CD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E0FCEAE-875D-A643-9339-3807CA90C0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97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4"/>
    </mc:Choice>
    <mc:Fallback>
      <p:transition spd="slow" advTm="12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682556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377606" y="2492088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55CDE-A4FF-DE46-A692-7FA818C15F1D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7955CDE-A4FF-DE46-A692-7FA818C15F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6B8295B-1F3E-5A48-A5B3-AD2BB2543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6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35"/>
    </mc:Choice>
    <mc:Fallback>
      <p:transition spd="slow" advTm="6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876074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830966" y="2492088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ECC87E-7B09-0E4A-B2F5-E495AFF8BCE3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ECC87E-7B09-0E4A-B2F5-E495AFF8B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C8A873D-1BD0-634F-9B6A-657000F0C2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7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00"/>
    </mc:Choice>
    <mc:Fallback>
      <p:transition spd="slow" advTm="1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730227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292006" y="2492088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B84E9BE-96AC-794F-BCA9-82D1B987D8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4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2"/>
    </mc:Choice>
    <mc:Fallback>
      <p:transition spd="slow" advTm="5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07094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292006" y="2492088"/>
            <a:ext cx="1397000" cy="1397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7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7045287-FAB8-B24E-9324-4D54427A95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7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25"/>
    </mc:Choice>
    <mc:Fallback>
      <p:transition spd="slow" advTm="13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Autofit/>
          </a:bodyPr>
          <a:lstStyle/>
          <a:p>
            <a:r>
              <a:rPr lang="en-US" sz="2800" dirty="0"/>
              <a:t>Each location where the filter was centered has been evaluated: “how similar is this location to the filter”?</a:t>
            </a:r>
            <a:endParaRPr lang="en-US" sz="2800" i="1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/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/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4934AEF-2F88-D84E-8DE0-FDAD854473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0CABB348-8445-DD43-BA7C-E62D4349B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800783"/>
              </p:ext>
            </p:extLst>
          </p:nvPr>
        </p:nvGraphicFramePr>
        <p:xfrm>
          <a:off x="3430772" y="1722474"/>
          <a:ext cx="2282455" cy="229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91">
                  <a:extLst>
                    <a:ext uri="{9D8B030D-6E8A-4147-A177-3AD203B41FA5}">
                      <a16:colId xmlns:a16="http://schemas.microsoft.com/office/drawing/2014/main" val="2829071467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402584636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15665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970197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>
            <a:stCxn id="2" idx="2"/>
          </p:cNvCxnSpPr>
          <p:nvPr/>
        </p:nvCxnSpPr>
        <p:spPr>
          <a:xfrm flipH="1">
            <a:off x="4571998" y="1063229"/>
            <a:ext cx="2" cy="1112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2AD77CF-4496-3846-888B-F6A7A53F32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5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00"/>
    </mc:Choice>
    <mc:Fallback>
      <p:transition spd="slow" advTm="1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979"/>
            <a:ext cx="9144000" cy="857250"/>
          </a:xfrm>
        </p:spPr>
        <p:txBody>
          <a:bodyPr>
            <a:noAutofit/>
          </a:bodyPr>
          <a:lstStyle/>
          <a:p>
            <a:r>
              <a:rPr lang="en-US" sz="2800" dirty="0"/>
              <a:t>What if we’d like to find a 1 anywhere in a larger image?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1212111"/>
            <a:ext cx="1613218" cy="16114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723014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8B85362-B3A1-C042-A326-3630563188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84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88"/>
    </mc:Choice>
    <mc:Fallback>
      <p:transition spd="slow" advTm="102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B61DEB0-5CAC-4957-B702-9154646203B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835" y="603504"/>
            <a:ext cx="2640330" cy="4120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E4296C-7C59-4BFA-93D5-B35325D2BCDA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25882-376B-436C-B039-DADE34DB9586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970C2-7D99-4BEE-A916-6FBE6373BB03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8970C2-7D99-4BEE-A916-6FBE6373B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7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0655DB-9C67-4B1C-9A3A-F28D02E25E40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90655DB-9C67-4B1C-9A3A-F28D02E25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8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89D0B09-1349-4559-9730-263EB23A9721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F13646-2AB2-4741-BD8E-A36C13FBD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95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We perform “2D Spatial Convolution” </a:t>
            </a:r>
            <a:br>
              <a:rPr lang="en-US" sz="2400" dirty="0"/>
            </a:br>
            <a:r>
              <a:rPr lang="en-US" sz="2400" dirty="0"/>
              <a:t>as we move the filter across the image.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2F788D-5A01-6F49-8FB4-29A42C2DDE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44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1"/>
    </mc:Choice>
    <mc:Fallback>
      <p:transition spd="slow" advTm="7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1E7D017-193D-4997-9D84-A9D9A4D4C2B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835" y="603504"/>
            <a:ext cx="2640330" cy="4120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7984EC-24E6-4F79-A6B3-E0B5243F5E98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56237-2D94-4DB4-877B-BFEB98DAD531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821D1-84F2-425C-9DAE-0718D4485F38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0A821D1-84F2-425C-9DAE-0718D4485F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7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3E5E8B-A514-4598-98FE-3D2840099B69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3E5E8B-A514-4598-98FE-3D2840099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8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6B7ECDF-5F8A-4FA3-B650-FA5B2B97D202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ED811AC-C1BD-5C4A-BD82-ACB824ABC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95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We perform “2D Spatial Convolution” </a:t>
            </a:r>
            <a:br>
              <a:rPr lang="en-US" sz="2400" dirty="0"/>
            </a:br>
            <a:r>
              <a:rPr lang="en-US" sz="2400" dirty="0"/>
              <a:t>as we move the filter across the image.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B47842D-1950-1844-90A8-BBC75C536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03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3"/>
    </mc:Choice>
    <mc:Fallback>
      <p:transition spd="slow" advTm="8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B3F199C-FF84-4ADC-B27F-520CCCAD254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835" y="603504"/>
            <a:ext cx="2640330" cy="4120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3F5F3A-D65B-4F90-8D26-F903835D22F8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668F4-8403-4E88-86B0-829A52B195A1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0A500-C85E-44FA-9DF8-6ACF06C39750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90A500-C85E-44FA-9DF8-6ACF06C397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7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225F8-3F0A-47C6-9188-8B2A3B624D55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9225F8-3F0A-47C6-9188-8B2A3B624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8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B74E618-DE40-4557-A3C4-2D85BC040DEC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028BBE-B297-9741-A971-7B0E6744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95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We perform “2D Spatial Convolution” </a:t>
            </a:r>
            <a:br>
              <a:rPr lang="en-US" sz="2400" dirty="0"/>
            </a:br>
            <a:r>
              <a:rPr lang="en-US" sz="2400" dirty="0"/>
              <a:t>as we move the filter across the image.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9E7C82-F475-CA46-91B7-B28E8EF07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8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3"/>
    </mc:Choice>
    <mc:Fallback>
      <p:transition spd="slow" advTm="10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FE8AF27-5C62-4EE7-8D7F-794E070CEA7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1835" y="603504"/>
            <a:ext cx="2640330" cy="41205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B0382-E6A8-46AD-9402-DAD15DB639F4}"/>
              </a:ext>
            </a:extLst>
          </p:cNvPr>
          <p:cNvSpPr txBox="1"/>
          <p:nvPr/>
        </p:nvSpPr>
        <p:spPr>
          <a:xfrm>
            <a:off x="2158098" y="824305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Filter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6F8A02-3A97-48C9-B927-34386E5B35EB}"/>
              </a:ext>
            </a:extLst>
          </p:cNvPr>
          <p:cNvSpPr txBox="1"/>
          <p:nvPr/>
        </p:nvSpPr>
        <p:spPr>
          <a:xfrm>
            <a:off x="2158098" y="1914862"/>
            <a:ext cx="79606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D2CB86-1E13-4F72-BEB0-6E0B4DAFF320}"/>
                  </a:ext>
                </a:extLst>
              </p:cNvPr>
              <p:cNvSpPr txBox="1"/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D2CB86-1E13-4F72-BEB0-6E0B4DAF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1385719"/>
                <a:ext cx="161904" cy="207749"/>
              </a:xfrm>
              <a:prstGeom prst="rect">
                <a:avLst/>
              </a:prstGeom>
              <a:blipFill>
                <a:blip r:embed="rId7"/>
                <a:stretch>
                  <a:fillRect l="-14286" r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1D479D-1176-44B2-9558-49D24413E4B7}"/>
                  </a:ext>
                </a:extLst>
              </p:cNvPr>
              <p:cNvSpPr txBox="1"/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3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1D479D-1176-44B2-9558-49D24413E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673" y="3045086"/>
                <a:ext cx="133049" cy="207749"/>
              </a:xfrm>
              <a:prstGeom prst="rect">
                <a:avLst/>
              </a:prstGeom>
              <a:blipFill>
                <a:blip r:embed="rId8"/>
                <a:stretch>
                  <a:fillRect l="-25000" r="-16667"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79FBF65-19C4-4314-8598-28DB5E4971BA}"/>
              </a:ext>
            </a:extLst>
          </p:cNvPr>
          <p:cNvSpPr txBox="1"/>
          <p:nvPr/>
        </p:nvSpPr>
        <p:spPr>
          <a:xfrm>
            <a:off x="1336483" y="3731559"/>
            <a:ext cx="146035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Convolved Image</a:t>
            </a:r>
          </a:p>
          <a:p>
            <a:r>
              <a:rPr lang="en-US" sz="1500" dirty="0"/>
              <a:t>(Feature Map)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9AF10F-306B-0B46-A091-F055CF85E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295"/>
            <a:ext cx="9144000" cy="857250"/>
          </a:xfrm>
        </p:spPr>
        <p:txBody>
          <a:bodyPr>
            <a:noAutofit/>
          </a:bodyPr>
          <a:lstStyle/>
          <a:p>
            <a:r>
              <a:rPr lang="en-US" sz="2400" dirty="0"/>
              <a:t>We perform “2D Spatial Convolution” </a:t>
            </a:r>
            <a:br>
              <a:rPr lang="en-US" sz="2400" dirty="0"/>
            </a:br>
            <a:r>
              <a:rPr lang="en-US" sz="2400" dirty="0"/>
              <a:t>as we move the filter across the image.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2CEB234-F4C0-DA4F-B5E2-69E06405B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813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61"/>
    </mc:Choice>
    <mc:Fallback>
      <p:transition spd="slow" advTm="14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887384-163A-A643-BC85-97C67F24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339987">
            <a:off x="4499745" y="1731610"/>
            <a:ext cx="1866900" cy="1866900"/>
          </a:xfrm>
          <a:prstGeom prst="rect">
            <a:avLst/>
          </a:prstGeom>
          <a:scene3d>
            <a:camera prst="orthographicFront">
              <a:rot lat="2400000" lon="19200000" rev="20400000"/>
            </a:camera>
            <a:lightRig rig="threePt" dir="t"/>
          </a:scene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38E948-3991-E442-B0C3-D02F7E15D023}"/>
              </a:ext>
            </a:extLst>
          </p:cNvPr>
          <p:cNvSpPr txBox="1"/>
          <p:nvPr/>
        </p:nvSpPr>
        <p:spPr>
          <a:xfrm>
            <a:off x="6358187" y="1254370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“1” filter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AED829-EDF1-F148-8606-B19049D08F3B}"/>
              </a:ext>
            </a:extLst>
          </p:cNvPr>
          <p:cNvSpPr txBox="1"/>
          <p:nvPr/>
        </p:nvSpPr>
        <p:spPr>
          <a:xfrm>
            <a:off x="6358188" y="2207032"/>
            <a:ext cx="1687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“0” filter output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B6B5C3-ACA2-6444-BA09-81737BFD4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342065">
            <a:off x="4501247" y="789514"/>
            <a:ext cx="1854200" cy="1866900"/>
          </a:xfrm>
          <a:prstGeom prst="rect">
            <a:avLst/>
          </a:prstGeom>
          <a:scene3d>
            <a:camera prst="orthographicFront">
              <a:rot lat="2400000" lon="19200000" rev="20400000"/>
            </a:camera>
            <a:lightRig rig="threePt" dir="t"/>
          </a:scene3d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CA1446D-35C1-6046-8A56-78E1864ED420}"/>
              </a:ext>
            </a:extLst>
          </p:cNvPr>
          <p:cNvSpPr txBox="1"/>
          <p:nvPr/>
        </p:nvSpPr>
        <p:spPr>
          <a:xfrm>
            <a:off x="4120330" y="3987544"/>
            <a:ext cx="48798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 this way, we learn to identify a hierarchy of features rather than a huge number of complex features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6A39D0-5110-C842-A735-D77B6FE6D93C}"/>
              </a:ext>
            </a:extLst>
          </p:cNvPr>
          <p:cNvSpPr/>
          <p:nvPr/>
        </p:nvSpPr>
        <p:spPr>
          <a:xfrm>
            <a:off x="404038" y="753514"/>
            <a:ext cx="3444948" cy="3456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BE1F231-9A16-D64C-8397-ED0980B7B72E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783" y="713976"/>
            <a:ext cx="1016158" cy="1016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2D98BC-D396-F643-B3BC-1204ACA008D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9718" y="677763"/>
            <a:ext cx="1052371" cy="105237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244769"/>
              </p:ext>
            </p:extLst>
          </p:nvPr>
        </p:nvGraphicFramePr>
        <p:xfrm>
          <a:off x="404037" y="753514"/>
          <a:ext cx="3444948" cy="3496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1237">
                  <a:extLst>
                    <a:ext uri="{9D8B030D-6E8A-4147-A177-3AD203B41FA5}">
                      <a16:colId xmlns:a16="http://schemas.microsoft.com/office/drawing/2014/main" val="1655112078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1317382715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27517809"/>
                    </a:ext>
                  </a:extLst>
                </a:gridCol>
                <a:gridCol w="861237">
                  <a:extLst>
                    <a:ext uri="{9D8B030D-6E8A-4147-A177-3AD203B41FA5}">
                      <a16:colId xmlns:a16="http://schemas.microsoft.com/office/drawing/2014/main" val="1868163630"/>
                    </a:ext>
                  </a:extLst>
                </a:gridCol>
              </a:tblGrid>
              <a:tr h="8741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1212534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545417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3780572"/>
                  </a:ext>
                </a:extLst>
              </a:tr>
              <a:tr h="8741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229481"/>
                  </a:ext>
                </a:extLst>
              </a:tr>
            </a:tbl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95FE50-B496-8B4E-AF11-5B4CC0E25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03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98"/>
    </mc:Choice>
    <mc:Fallback>
      <p:transition spd="slow" advTm="49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5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pic>
        <p:nvPicPr>
          <p:cNvPr id="2" name="Picture 2" descr="Image result for bear">
            <a:extLst>
              <a:ext uri="{FF2B5EF4-FFF2-40B4-BE49-F238E27FC236}">
                <a16:creationId xmlns:a16="http://schemas.microsoft.com/office/drawing/2014/main" id="{87D4C5D0-AD8B-49BD-8A37-E00B93EC6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8824" y="1280774"/>
            <a:ext cx="3908781" cy="240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rain">
            <a:extLst>
              <a:ext uri="{FF2B5EF4-FFF2-40B4-BE49-F238E27FC236}">
                <a16:creationId xmlns:a16="http://schemas.microsoft.com/office/drawing/2014/main" id="{D5D3F113-E4E8-4ABF-9F28-D6021501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9200" y="1274107"/>
            <a:ext cx="3909218" cy="2412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A63632D-94D7-A241-BDBC-E7242435C7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1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19"/>
    </mc:Choice>
    <mc:Fallback>
      <p:transition spd="slow" advTm="384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5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C96D555-C7C4-644D-861D-EA11420866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419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91"/>
    </mc:Choice>
    <mc:Fallback>
      <p:transition spd="slow" advTm="12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5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2949540" y="3863747"/>
            <a:ext cx="324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Low-level structure: </a:t>
            </a:r>
            <a:r>
              <a:rPr lang="en-US" dirty="0"/>
              <a:t>lines, curves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DAB820-8102-49AE-BF9D-1A8B0377636D}"/>
              </a:ext>
            </a:extLst>
          </p:cNvPr>
          <p:cNvCxnSpPr/>
          <p:nvPr/>
        </p:nvCxnSpPr>
        <p:spPr>
          <a:xfrm flipV="1">
            <a:off x="1991802" y="2945959"/>
            <a:ext cx="0" cy="354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99647A-8774-4217-AFA1-5B7ACAE6BDEE}"/>
              </a:ext>
            </a:extLst>
          </p:cNvPr>
          <p:cNvCxnSpPr>
            <a:cxnSpLocks/>
          </p:cNvCxnSpPr>
          <p:nvPr/>
        </p:nvCxnSpPr>
        <p:spPr>
          <a:xfrm flipV="1">
            <a:off x="2437076" y="2967826"/>
            <a:ext cx="0" cy="4492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420F350-FB55-4373-8341-59E910E8CD52}"/>
              </a:ext>
            </a:extLst>
          </p:cNvPr>
          <p:cNvCxnSpPr>
            <a:cxnSpLocks/>
          </p:cNvCxnSpPr>
          <p:nvPr/>
        </p:nvCxnSpPr>
        <p:spPr>
          <a:xfrm flipV="1">
            <a:off x="3538331" y="2967826"/>
            <a:ext cx="0" cy="44924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DABDDB-2A2F-46EA-8308-99CB35C5B4A4}"/>
              </a:ext>
            </a:extLst>
          </p:cNvPr>
          <p:cNvCxnSpPr>
            <a:cxnSpLocks/>
          </p:cNvCxnSpPr>
          <p:nvPr/>
        </p:nvCxnSpPr>
        <p:spPr>
          <a:xfrm flipV="1">
            <a:off x="3091070" y="2948941"/>
            <a:ext cx="0" cy="35482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71AFCC-15B6-4B04-97E0-B2C2E04EC698}"/>
              </a:ext>
            </a:extLst>
          </p:cNvPr>
          <p:cNvCxnSpPr>
            <a:cxnSpLocks/>
          </p:cNvCxnSpPr>
          <p:nvPr/>
        </p:nvCxnSpPr>
        <p:spPr>
          <a:xfrm flipV="1">
            <a:off x="3669527" y="1600201"/>
            <a:ext cx="0" cy="13457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445CD4-6560-4826-ACAB-5F2172B98B04}"/>
              </a:ext>
            </a:extLst>
          </p:cNvPr>
          <p:cNvCxnSpPr>
            <a:cxnSpLocks/>
          </p:cNvCxnSpPr>
          <p:nvPr/>
        </p:nvCxnSpPr>
        <p:spPr>
          <a:xfrm flipV="1">
            <a:off x="1851661" y="1600201"/>
            <a:ext cx="0" cy="13457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E9816E1-88B0-4C4F-B6EC-CF05D0457DD3}"/>
              </a:ext>
            </a:extLst>
          </p:cNvPr>
          <p:cNvCxnSpPr>
            <a:cxnSpLocks/>
          </p:cNvCxnSpPr>
          <p:nvPr/>
        </p:nvCxnSpPr>
        <p:spPr>
          <a:xfrm flipV="1">
            <a:off x="7039886" y="1553488"/>
            <a:ext cx="0" cy="11360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8830196-DD97-44F8-A96A-891A79A29093}"/>
              </a:ext>
            </a:extLst>
          </p:cNvPr>
          <p:cNvCxnSpPr>
            <a:cxnSpLocks/>
          </p:cNvCxnSpPr>
          <p:nvPr/>
        </p:nvCxnSpPr>
        <p:spPr>
          <a:xfrm flipV="1">
            <a:off x="7705808" y="1553488"/>
            <a:ext cx="0" cy="14143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CE40CB4-22E9-4B02-8608-6FFA68C9F77C}"/>
              </a:ext>
            </a:extLst>
          </p:cNvPr>
          <p:cNvCxnSpPr>
            <a:cxnSpLocks/>
          </p:cNvCxnSpPr>
          <p:nvPr/>
        </p:nvCxnSpPr>
        <p:spPr>
          <a:xfrm flipV="1">
            <a:off x="7139277" y="1626045"/>
            <a:ext cx="0" cy="550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85EE8AB-6491-49F9-BF3D-D23001838A00}"/>
              </a:ext>
            </a:extLst>
          </p:cNvPr>
          <p:cNvCxnSpPr>
            <a:cxnSpLocks/>
          </p:cNvCxnSpPr>
          <p:nvPr/>
        </p:nvCxnSpPr>
        <p:spPr>
          <a:xfrm flipV="1">
            <a:off x="7602441" y="1626044"/>
            <a:ext cx="0" cy="5506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50A36-F8F3-4F62-97F4-C8EA4647DD0B}"/>
              </a:ext>
            </a:extLst>
          </p:cNvPr>
          <p:cNvCxnSpPr>
            <a:cxnSpLocks/>
          </p:cNvCxnSpPr>
          <p:nvPr/>
        </p:nvCxnSpPr>
        <p:spPr>
          <a:xfrm flipV="1">
            <a:off x="5870050" y="1874524"/>
            <a:ext cx="0" cy="8150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0218B23-8E22-4E2D-A361-D604DDE24CEA}"/>
              </a:ext>
            </a:extLst>
          </p:cNvPr>
          <p:cNvCxnSpPr>
            <a:cxnSpLocks/>
          </p:cNvCxnSpPr>
          <p:nvPr/>
        </p:nvCxnSpPr>
        <p:spPr>
          <a:xfrm flipV="1">
            <a:off x="5480436" y="2689529"/>
            <a:ext cx="0" cy="59038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38A1EA1-24D2-457F-AB97-9C377697F26A}"/>
              </a:ext>
            </a:extLst>
          </p:cNvPr>
          <p:cNvCxnSpPr>
            <a:cxnSpLocks/>
          </p:cNvCxnSpPr>
          <p:nvPr/>
        </p:nvCxnSpPr>
        <p:spPr>
          <a:xfrm flipV="1">
            <a:off x="5083865" y="3008579"/>
            <a:ext cx="0" cy="271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5A5896E-C55F-41FA-BA9B-90DD58EB5729}"/>
              </a:ext>
            </a:extLst>
          </p:cNvPr>
          <p:cNvCxnSpPr>
            <a:cxnSpLocks/>
          </p:cNvCxnSpPr>
          <p:nvPr/>
        </p:nvCxnSpPr>
        <p:spPr>
          <a:xfrm flipV="1">
            <a:off x="8033798" y="2418195"/>
            <a:ext cx="0" cy="271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E6EDE8E-089F-44BD-80A6-CF3AF68B6A31}"/>
              </a:ext>
            </a:extLst>
          </p:cNvPr>
          <p:cNvCxnSpPr>
            <a:cxnSpLocks/>
          </p:cNvCxnSpPr>
          <p:nvPr/>
        </p:nvCxnSpPr>
        <p:spPr>
          <a:xfrm flipV="1">
            <a:off x="7950310" y="2418195"/>
            <a:ext cx="0" cy="27133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85B6480-920B-411E-9EEF-4810E4BD71F5}"/>
              </a:ext>
            </a:extLst>
          </p:cNvPr>
          <p:cNvCxnSpPr>
            <a:cxnSpLocks/>
          </p:cNvCxnSpPr>
          <p:nvPr/>
        </p:nvCxnSpPr>
        <p:spPr>
          <a:xfrm flipV="1">
            <a:off x="6861975" y="1412913"/>
            <a:ext cx="0" cy="140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7E221D9-B5E5-4D92-95C2-77C57632F4F4}"/>
              </a:ext>
            </a:extLst>
          </p:cNvPr>
          <p:cNvCxnSpPr>
            <a:cxnSpLocks/>
          </p:cNvCxnSpPr>
          <p:nvPr/>
        </p:nvCxnSpPr>
        <p:spPr>
          <a:xfrm flipV="1">
            <a:off x="7887921" y="1412913"/>
            <a:ext cx="0" cy="14057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7CE7CA5-5838-41D8-9F8B-826E27E47262}"/>
              </a:ext>
            </a:extLst>
          </p:cNvPr>
          <p:cNvCxnSpPr>
            <a:cxnSpLocks/>
          </p:cNvCxnSpPr>
          <p:nvPr/>
        </p:nvCxnSpPr>
        <p:spPr>
          <a:xfrm flipV="1">
            <a:off x="5990265" y="1600202"/>
            <a:ext cx="0" cy="88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62CDD54-6797-4AC3-84DC-DDEE757A287A}"/>
              </a:ext>
            </a:extLst>
          </p:cNvPr>
          <p:cNvCxnSpPr>
            <a:cxnSpLocks/>
          </p:cNvCxnSpPr>
          <p:nvPr/>
        </p:nvCxnSpPr>
        <p:spPr>
          <a:xfrm flipV="1">
            <a:off x="6190172" y="1593318"/>
            <a:ext cx="0" cy="88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1C6F8F1-446F-4403-9428-C56CE481A6F4}"/>
              </a:ext>
            </a:extLst>
          </p:cNvPr>
          <p:cNvCxnSpPr>
            <a:cxnSpLocks/>
          </p:cNvCxnSpPr>
          <p:nvPr/>
        </p:nvCxnSpPr>
        <p:spPr>
          <a:xfrm flipV="1">
            <a:off x="6164200" y="1690651"/>
            <a:ext cx="0" cy="1838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28886949-4B38-4E19-845B-75E6C40802D1}"/>
              </a:ext>
            </a:extLst>
          </p:cNvPr>
          <p:cNvCxnSpPr>
            <a:cxnSpLocks/>
          </p:cNvCxnSpPr>
          <p:nvPr/>
        </p:nvCxnSpPr>
        <p:spPr>
          <a:xfrm flipV="1">
            <a:off x="6009964" y="1701668"/>
            <a:ext cx="0" cy="1728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AD813A-A48D-BF4D-A07B-EF6F559564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97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76"/>
    </mc:Choice>
    <mc:Fallback>
      <p:transition spd="slow" advTm="46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5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2949540" y="3863747"/>
            <a:ext cx="324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Low-level structure: </a:t>
            </a:r>
            <a:r>
              <a:rPr lang="en-US" dirty="0"/>
              <a:t>lines, curves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DAB820-8102-49AE-BF9D-1A8B0377636D}"/>
              </a:ext>
            </a:extLst>
          </p:cNvPr>
          <p:cNvCxnSpPr>
            <a:cxnSpLocks/>
          </p:cNvCxnSpPr>
          <p:nvPr/>
        </p:nvCxnSpPr>
        <p:spPr>
          <a:xfrm flipV="1">
            <a:off x="1843088" y="3303767"/>
            <a:ext cx="146447" cy="1133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7DABDDB-2A2F-46EA-8308-99CB35C5B4A4}"/>
              </a:ext>
            </a:extLst>
          </p:cNvPr>
          <p:cNvCxnSpPr>
            <a:cxnSpLocks/>
          </p:cNvCxnSpPr>
          <p:nvPr/>
        </p:nvCxnSpPr>
        <p:spPr>
          <a:xfrm flipH="1">
            <a:off x="2949541" y="3303767"/>
            <a:ext cx="140132" cy="11330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50A36-F8F3-4F62-97F4-C8EA4647DD0B}"/>
              </a:ext>
            </a:extLst>
          </p:cNvPr>
          <p:cNvCxnSpPr>
            <a:cxnSpLocks/>
          </p:cNvCxnSpPr>
          <p:nvPr/>
        </p:nvCxnSpPr>
        <p:spPr>
          <a:xfrm flipV="1">
            <a:off x="5480436" y="1874525"/>
            <a:ext cx="389614" cy="815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0218B23-8E22-4E2D-A361-D604DDE24CEA}"/>
              </a:ext>
            </a:extLst>
          </p:cNvPr>
          <p:cNvCxnSpPr>
            <a:cxnSpLocks/>
          </p:cNvCxnSpPr>
          <p:nvPr/>
        </p:nvCxnSpPr>
        <p:spPr>
          <a:xfrm flipV="1">
            <a:off x="5093494" y="2689530"/>
            <a:ext cx="386942" cy="325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7D74FF-89D2-49E6-AA87-2B6D7890F2BE}"/>
              </a:ext>
            </a:extLst>
          </p:cNvPr>
          <p:cNvCxnSpPr>
            <a:cxnSpLocks/>
          </p:cNvCxnSpPr>
          <p:nvPr/>
        </p:nvCxnSpPr>
        <p:spPr>
          <a:xfrm flipH="1">
            <a:off x="838564" y="1760935"/>
            <a:ext cx="173111" cy="109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38F8D3D-86A8-F944-B8D5-B612682F52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8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07"/>
    </mc:Choice>
    <mc:Fallback>
      <p:transition spd="slow" advTm="9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5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2949540" y="3863747"/>
            <a:ext cx="324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Mid-level structure: </a:t>
            </a:r>
            <a:r>
              <a:rPr lang="en-US" dirty="0"/>
              <a:t>shapes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BDAB820-8102-49AE-BF9D-1A8B0377636D}"/>
              </a:ext>
            </a:extLst>
          </p:cNvPr>
          <p:cNvCxnSpPr>
            <a:cxnSpLocks/>
          </p:cNvCxnSpPr>
          <p:nvPr/>
        </p:nvCxnSpPr>
        <p:spPr>
          <a:xfrm>
            <a:off x="810816" y="1953816"/>
            <a:ext cx="175022" cy="1178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B50A36-F8F3-4F62-97F4-C8EA4647DD0B}"/>
              </a:ext>
            </a:extLst>
          </p:cNvPr>
          <p:cNvCxnSpPr>
            <a:cxnSpLocks/>
          </p:cNvCxnSpPr>
          <p:nvPr/>
        </p:nvCxnSpPr>
        <p:spPr>
          <a:xfrm flipV="1">
            <a:off x="5480436" y="1874525"/>
            <a:ext cx="389614" cy="8150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0218B23-8E22-4E2D-A361-D604DDE24CEA}"/>
              </a:ext>
            </a:extLst>
          </p:cNvPr>
          <p:cNvCxnSpPr>
            <a:cxnSpLocks/>
          </p:cNvCxnSpPr>
          <p:nvPr/>
        </p:nvCxnSpPr>
        <p:spPr>
          <a:xfrm flipV="1">
            <a:off x="5093494" y="2689530"/>
            <a:ext cx="386942" cy="3251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D7D74FF-89D2-49E6-AA87-2B6D7890F2BE}"/>
              </a:ext>
            </a:extLst>
          </p:cNvPr>
          <p:cNvCxnSpPr>
            <a:cxnSpLocks/>
          </p:cNvCxnSpPr>
          <p:nvPr/>
        </p:nvCxnSpPr>
        <p:spPr>
          <a:xfrm flipH="1">
            <a:off x="838564" y="1760935"/>
            <a:ext cx="173111" cy="10979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1722B7-D886-451C-B9A7-C5C4CB3BFDAA}"/>
              </a:ext>
            </a:extLst>
          </p:cNvPr>
          <p:cNvCxnSpPr>
            <a:cxnSpLocks/>
          </p:cNvCxnSpPr>
          <p:nvPr/>
        </p:nvCxnSpPr>
        <p:spPr>
          <a:xfrm>
            <a:off x="5093494" y="3014662"/>
            <a:ext cx="38694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30591EE-ABE8-4AA5-8CB4-84E1F4D31CEA}"/>
              </a:ext>
            </a:extLst>
          </p:cNvPr>
          <p:cNvCxnSpPr>
            <a:cxnSpLocks/>
          </p:cNvCxnSpPr>
          <p:nvPr/>
        </p:nvCxnSpPr>
        <p:spPr>
          <a:xfrm>
            <a:off x="5465045" y="2718198"/>
            <a:ext cx="0" cy="2949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A838CC4-07D3-40FA-9AA4-FFC76B154614}"/>
              </a:ext>
            </a:extLst>
          </p:cNvPr>
          <p:cNvCxnSpPr>
            <a:cxnSpLocks/>
          </p:cNvCxnSpPr>
          <p:nvPr/>
        </p:nvCxnSpPr>
        <p:spPr>
          <a:xfrm>
            <a:off x="5481772" y="2686467"/>
            <a:ext cx="386942" cy="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F4C4DF8-C413-481E-A162-403EBFAB691B}"/>
              </a:ext>
            </a:extLst>
          </p:cNvPr>
          <p:cNvCxnSpPr>
            <a:cxnSpLocks/>
          </p:cNvCxnSpPr>
          <p:nvPr/>
        </p:nvCxnSpPr>
        <p:spPr>
          <a:xfrm>
            <a:off x="5868713" y="1896666"/>
            <a:ext cx="0" cy="78980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B31A6A-BD34-0D46-AD7C-705A4BAC7F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883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82"/>
    </mc:Choice>
    <mc:Fallback>
      <p:transition spd="slow" advTm="13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681731" y="1158328"/>
            <a:ext cx="1628419" cy="162786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Examining filter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 is the portion of image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where the filter is placed.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  <a:blipFill>
                <a:blip r:embed="rId6"/>
                <a:stretch>
                  <a:fillRect t="-1449" r="-30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/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/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/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/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3599639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3599639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787" r="-99219" b="-9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787" t="-787" b="-9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101587" r="-99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787" t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A418F20-239D-AA47-BAC0-623DF21E6B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22" t="32329" b="32379"/>
          <a:stretch/>
        </p:blipFill>
        <p:spPr>
          <a:xfrm>
            <a:off x="8484782" y="2180333"/>
            <a:ext cx="877730" cy="128654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C71CCD2-163C-9941-B18C-5CCB4645B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86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67"/>
    </mc:Choice>
    <mc:Fallback>
      <p:transition spd="slow" advTm="80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5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2949540" y="3863747"/>
            <a:ext cx="3244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Mid-level structure: </a:t>
            </a:r>
            <a:r>
              <a:rPr lang="en-US" dirty="0"/>
              <a:t>shapes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5168C4-F94B-48E5-8752-5ED9677831F1}"/>
              </a:ext>
            </a:extLst>
          </p:cNvPr>
          <p:cNvSpPr/>
          <p:nvPr/>
        </p:nvSpPr>
        <p:spPr>
          <a:xfrm>
            <a:off x="961668" y="1463594"/>
            <a:ext cx="934998" cy="929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313201C-6102-473F-9694-90D98D82C809}"/>
              </a:ext>
            </a:extLst>
          </p:cNvPr>
          <p:cNvSpPr/>
          <p:nvPr/>
        </p:nvSpPr>
        <p:spPr>
          <a:xfrm>
            <a:off x="5508665" y="289591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959636-29A3-4B71-A87C-A9823A30715B}"/>
              </a:ext>
            </a:extLst>
          </p:cNvPr>
          <p:cNvSpPr/>
          <p:nvPr/>
        </p:nvSpPr>
        <p:spPr>
          <a:xfrm>
            <a:off x="6043612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7BCF30-4C56-4484-8A85-2017EA3965BE}"/>
              </a:ext>
            </a:extLst>
          </p:cNvPr>
          <p:cNvSpPr/>
          <p:nvPr/>
        </p:nvSpPr>
        <p:spPr>
          <a:xfrm>
            <a:off x="6648093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9239AA1-0528-4A68-B6B6-E991B7C86B0F}"/>
              </a:ext>
            </a:extLst>
          </p:cNvPr>
          <p:cNvSpPr/>
          <p:nvPr/>
        </p:nvSpPr>
        <p:spPr>
          <a:xfrm>
            <a:off x="7183040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8C110F-2BF1-6849-A90A-8E63ED140D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2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72"/>
    </mc:Choice>
    <mc:Fallback>
      <p:transition spd="slow" advTm="20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5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1764507" y="3870382"/>
            <a:ext cx="578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High-level structure: </a:t>
            </a:r>
            <a:r>
              <a:rPr lang="en-US" dirty="0"/>
              <a:t>groups of shapes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F9C43C-D6AE-4B12-B093-5B2256E10DAF}"/>
              </a:ext>
            </a:extLst>
          </p:cNvPr>
          <p:cNvSpPr/>
          <p:nvPr/>
        </p:nvSpPr>
        <p:spPr>
          <a:xfrm>
            <a:off x="961668" y="1463594"/>
            <a:ext cx="934998" cy="929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950F92-461E-4BF0-9F13-641A79598B6E}"/>
              </a:ext>
            </a:extLst>
          </p:cNvPr>
          <p:cNvSpPr/>
          <p:nvPr/>
        </p:nvSpPr>
        <p:spPr>
          <a:xfrm>
            <a:off x="5508665" y="289591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77917B-5161-46BD-9D9C-822B22F4B284}"/>
              </a:ext>
            </a:extLst>
          </p:cNvPr>
          <p:cNvSpPr/>
          <p:nvPr/>
        </p:nvSpPr>
        <p:spPr>
          <a:xfrm>
            <a:off x="6043612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EB2AE7-A68E-46C6-B142-E32C5384DBE6}"/>
              </a:ext>
            </a:extLst>
          </p:cNvPr>
          <p:cNvSpPr/>
          <p:nvPr/>
        </p:nvSpPr>
        <p:spPr>
          <a:xfrm>
            <a:off x="6648093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D7B5C0D-0BE8-444D-88E8-4290DF319FAA}"/>
              </a:ext>
            </a:extLst>
          </p:cNvPr>
          <p:cNvSpPr/>
          <p:nvPr/>
        </p:nvSpPr>
        <p:spPr>
          <a:xfrm>
            <a:off x="7183040" y="2892637"/>
            <a:ext cx="534947" cy="53183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870B904-243F-45D8-A777-19016A1DBBC1}"/>
              </a:ext>
            </a:extLst>
          </p:cNvPr>
          <p:cNvSpPr/>
          <p:nvPr/>
        </p:nvSpPr>
        <p:spPr>
          <a:xfrm>
            <a:off x="1845129" y="1600200"/>
            <a:ext cx="1828801" cy="13511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FA59B7-C003-49DC-A8AF-430BDB2EC7F5}"/>
              </a:ext>
            </a:extLst>
          </p:cNvPr>
          <p:cNvSpPr/>
          <p:nvPr/>
        </p:nvSpPr>
        <p:spPr>
          <a:xfrm>
            <a:off x="5483522" y="2833008"/>
            <a:ext cx="2214054" cy="3551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2A4E92B-0EE0-6246-9648-8C27B04EB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97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95"/>
    </mc:Choice>
    <mc:Fallback>
      <p:transition spd="slow" advTm="2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1675" y="50280"/>
            <a:ext cx="7159909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CNNs Take Advantage of </a:t>
            </a:r>
            <a:r>
              <a:rPr lang="en-US" sz="1950" b="1" dirty="0">
                <a:solidFill>
                  <a:srgbClr val="FF0000"/>
                </a:solidFill>
              </a:rPr>
              <a:t>Repeated, Hierarchical Structure </a:t>
            </a:r>
            <a:r>
              <a:rPr lang="en-US" sz="1950" b="1" dirty="0"/>
              <a:t>in Images</a:t>
            </a:r>
          </a:p>
        </p:txBody>
      </p:sp>
      <p:pic>
        <p:nvPicPr>
          <p:cNvPr id="1026" name="Picture 2" descr="Image result for drawing from shapes">
            <a:hlinkClick r:id="rId5"/>
            <a:extLst>
              <a:ext uri="{FF2B5EF4-FFF2-40B4-BE49-F238E27FC236}">
                <a16:creationId xmlns:a16="http://schemas.microsoft.com/office/drawing/2014/main" id="{E2080E98-064F-49B6-9EAA-6FB69DCEB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3679" y="1280774"/>
            <a:ext cx="3176605" cy="21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DA17A7-8507-4B57-AB00-6326E9B79EC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7956" y="1149633"/>
            <a:ext cx="3614737" cy="2711053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115B580-90C9-434D-A6A8-6850C4318EC5}"/>
              </a:ext>
            </a:extLst>
          </p:cNvPr>
          <p:cNvSpPr txBox="1"/>
          <p:nvPr/>
        </p:nvSpPr>
        <p:spPr>
          <a:xfrm>
            <a:off x="1764507" y="3870382"/>
            <a:ext cx="578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High-level structure: </a:t>
            </a:r>
            <a:r>
              <a:rPr lang="en-US" dirty="0"/>
              <a:t>groups of shapes </a:t>
            </a:r>
            <a:r>
              <a:rPr lang="en-US" dirty="0">
                <a:sym typeface="Symbol" panose="05050102010706020507" pitchFamily="18" charset="2"/>
              </a:rPr>
              <a:t></a:t>
            </a:r>
            <a:r>
              <a:rPr lang="en-US" dirty="0"/>
              <a:t> objects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49D80-4313-414D-AD24-6856C295A11C}"/>
              </a:ext>
            </a:extLst>
          </p:cNvPr>
          <p:cNvSpPr txBox="1"/>
          <p:nvPr/>
        </p:nvSpPr>
        <p:spPr>
          <a:xfrm>
            <a:off x="2236635" y="795219"/>
            <a:ext cx="634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Bear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6C12A9-A4C8-4F76-BF64-5A1FE5DBBF79}"/>
              </a:ext>
            </a:extLst>
          </p:cNvPr>
          <p:cNvSpPr txBox="1"/>
          <p:nvPr/>
        </p:nvSpPr>
        <p:spPr>
          <a:xfrm>
            <a:off x="6358281" y="793688"/>
            <a:ext cx="744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Train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F71BD5-625A-48F6-A154-2BA1C4F1A227}"/>
              </a:ext>
            </a:extLst>
          </p:cNvPr>
          <p:cNvSpPr/>
          <p:nvPr/>
        </p:nvSpPr>
        <p:spPr>
          <a:xfrm>
            <a:off x="538843" y="1187903"/>
            <a:ext cx="3902529" cy="253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EB94D3-1C13-4F5A-8EC7-0EBB0866B87E}"/>
              </a:ext>
            </a:extLst>
          </p:cNvPr>
          <p:cNvSpPr/>
          <p:nvPr/>
        </p:nvSpPr>
        <p:spPr>
          <a:xfrm>
            <a:off x="4656354" y="1187903"/>
            <a:ext cx="3902529" cy="2539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F1A6F5-14DF-B24C-86E4-EC94DFFE58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23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88"/>
    </mc:Choice>
    <mc:Fallback>
      <p:transition spd="slow" advTm="26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3137" y="8203"/>
            <a:ext cx="3629455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50" b="1" dirty="0"/>
              <a:t>Deep Learning for Image Analysis</a:t>
            </a:r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90457FF6-7E74-40CF-9A31-73CBBC07A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2459" y="1610789"/>
            <a:ext cx="2986088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abetic Retinopathy (Proliferative)">
            <a:extLst>
              <a:ext uri="{FF2B5EF4-FFF2-40B4-BE49-F238E27FC236}">
                <a16:creationId xmlns:a16="http://schemas.microsoft.com/office/drawing/2014/main" id="{01F35899-D167-4192-9E7B-3C2DCE7D0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29125" y="2428875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FE5CD54A-9B72-47BE-95E1-304A9F536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91128" y="1628354"/>
            <a:ext cx="3200804" cy="250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7BF7424-6EE6-4262-B04A-C599C492DA0A}"/>
              </a:ext>
            </a:extLst>
          </p:cNvPr>
          <p:cNvSpPr txBox="1"/>
          <p:nvPr/>
        </p:nvSpPr>
        <p:spPr>
          <a:xfrm>
            <a:off x="1960582" y="4239858"/>
            <a:ext cx="168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Healthy Retina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69F6EC73-00BB-4611-AF9D-1EDF6F2142B2}"/>
              </a:ext>
            </a:extLst>
          </p:cNvPr>
          <p:cNvSpPr txBox="1"/>
          <p:nvPr/>
        </p:nvSpPr>
        <p:spPr>
          <a:xfrm>
            <a:off x="5727247" y="4243892"/>
            <a:ext cx="1842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Unhealthy Retina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B135A3FB-B320-4003-A6BA-0218B5A21FB2}"/>
              </a:ext>
            </a:extLst>
          </p:cNvPr>
          <p:cNvSpPr txBox="1"/>
          <p:nvPr/>
        </p:nvSpPr>
        <p:spPr>
          <a:xfrm>
            <a:off x="3179123" y="485028"/>
            <a:ext cx="3336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Diabetic Retinopathy Classification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C9BED7-5F43-3141-8F5E-C5B44D323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1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87"/>
    </mc:Choice>
    <mc:Fallback>
      <p:transition spd="slow" advTm="21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Rectangle 271">
            <a:extLst>
              <a:ext uri="{FF2B5EF4-FFF2-40B4-BE49-F238E27FC236}">
                <a16:creationId xmlns:a16="http://schemas.microsoft.com/office/drawing/2014/main" id="{4F73452E-A7FA-4776-88AE-12AC74A2CFF7}"/>
              </a:ext>
            </a:extLst>
          </p:cNvPr>
          <p:cNvSpPr/>
          <p:nvPr/>
        </p:nvSpPr>
        <p:spPr>
          <a:xfrm>
            <a:off x="4175936" y="179099"/>
            <a:ext cx="1404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Summary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22E242-F03F-4206-9534-A299D2FEC5C5}"/>
              </a:ext>
            </a:extLst>
          </p:cNvPr>
          <p:cNvSpPr txBox="1"/>
          <p:nvPr/>
        </p:nvSpPr>
        <p:spPr>
          <a:xfrm>
            <a:off x="665328" y="1264024"/>
            <a:ext cx="76666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convolution</a:t>
            </a:r>
            <a:r>
              <a:rPr lang="en-US" i="1" dirty="0"/>
              <a:t> </a:t>
            </a:r>
            <a:r>
              <a:rPr lang="en-US" dirty="0"/>
              <a:t>operation is the building block of the convolutional neural network (CNN)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Convolving an image with a filter gives us a </a:t>
            </a:r>
            <a:r>
              <a:rPr lang="en-US" b="1" dirty="0"/>
              <a:t>feature map </a:t>
            </a:r>
            <a:r>
              <a:rPr lang="en-US" dirty="0"/>
              <a:t>that tells us how much each region of the image matches the filters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/>
              <a:t>CNNs learn to recognize </a:t>
            </a:r>
            <a:r>
              <a:rPr lang="en-US" b="1" dirty="0"/>
              <a:t>high-level structure </a:t>
            </a:r>
            <a:r>
              <a:rPr lang="en-US" dirty="0"/>
              <a:t>in images by building </a:t>
            </a:r>
            <a:r>
              <a:rPr lang="en-US" b="1" dirty="0"/>
              <a:t>hierarchical representations of features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60F1957-1738-9C49-979F-A2592B7689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17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70"/>
    </mc:Choice>
    <mc:Fallback>
      <p:transition spd="slow" advTm="79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2336232" y="1212111"/>
            <a:ext cx="1628419" cy="1627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Examining filter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 is the portion of image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where the filter is placed.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  <a:blipFill>
                <a:blip r:embed="rId6"/>
                <a:stretch>
                  <a:fillRect t="-1449" r="-30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/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/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/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/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9103794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9103794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787" r="-99219" b="-9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787" t="-787" b="-9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101587" r="-99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787" t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A418F20-239D-AA47-BAC0-623DF21E6B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22" t="32329" b="32379"/>
          <a:stretch/>
        </p:blipFill>
        <p:spPr>
          <a:xfrm>
            <a:off x="8484782" y="2180333"/>
            <a:ext cx="877730" cy="128654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6960115-40E5-2745-BD32-1222047F32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23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0"/>
    </mc:Choice>
    <mc:Fallback>
      <p:transition spd="slow" advTm="10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6F0A89-7D53-3748-8352-6EE6B48ABE0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975" t="21195" r="28052" b="20852"/>
          <a:stretch/>
        </p:blipFill>
        <p:spPr>
          <a:xfrm>
            <a:off x="663552" y="2807230"/>
            <a:ext cx="1628419" cy="16278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2400" dirty="0"/>
                  <a:t>Examining filter output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  <m:r>
                      <a:rPr lang="en-US" sz="2400" i="1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, 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𝑅</m:t>
                        </m:r>
                      </m:sup>
                    </m:sSubSup>
                  </m:oMath>
                </a14:m>
                <a:r>
                  <a:rPr lang="en-US" sz="2400" dirty="0"/>
                  <a:t> is the portion of image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/>
                  <a:t> where the filter is placed.</a:t>
                </a: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9EC6503F-5F2E-8445-9EC6-2D19B11737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05979"/>
                <a:ext cx="8229600" cy="857250"/>
              </a:xfrm>
              <a:blipFill>
                <a:blip r:embed="rId6"/>
                <a:stretch>
                  <a:fillRect t="-1449" r="-309" b="-15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AF2772B-21FC-3047-A979-C61ED0D2CA0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615" t="15201" r="11269" b="12759"/>
          <a:stretch/>
        </p:blipFill>
        <p:spPr>
          <a:xfrm>
            <a:off x="723014" y="2823605"/>
            <a:ext cx="1613218" cy="16114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E636D8B-338A-2A45-BFDF-1AED014F60B3}"/>
              </a:ext>
            </a:extLst>
          </p:cNvPr>
          <p:cNvSpPr/>
          <p:nvPr/>
        </p:nvSpPr>
        <p:spPr>
          <a:xfrm>
            <a:off x="2336232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46224-4F98-0644-ABA0-85AA99A97730}"/>
              </a:ext>
            </a:extLst>
          </p:cNvPr>
          <p:cNvSpPr/>
          <p:nvPr/>
        </p:nvSpPr>
        <p:spPr>
          <a:xfrm>
            <a:off x="2336232" y="2823604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/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5AB2EE-E7C8-2347-B8C5-0A0407D38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21" y="1780382"/>
                <a:ext cx="476028" cy="3837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/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91676A5-5A5B-F24A-8C68-9521D602E8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4191" y="1780382"/>
                <a:ext cx="480966" cy="38433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/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430C409-A1C4-4A47-80D3-42F73527B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86" y="3437471"/>
                <a:ext cx="480966" cy="38574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/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9432203-B302-2B4D-B9C3-1BC95291B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660" y="3437471"/>
                <a:ext cx="480966" cy="3831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32886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8A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32886"/>
                  </p:ext>
                </p:extLst>
              </p:nvPr>
            </p:nvGraphicFramePr>
            <p:xfrm>
              <a:off x="5167422" y="1212111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787" r="-99219" b="-9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787" t="-787" b="-9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t="-101587" r="-99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2"/>
                          <a:stretch>
                            <a:fillRect l="-100787" t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A418F20-239D-AA47-BAC0-623DF21E6B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22" t="32329" b="32379"/>
          <a:stretch/>
        </p:blipFill>
        <p:spPr>
          <a:xfrm>
            <a:off x="8484782" y="2180333"/>
            <a:ext cx="877730" cy="12865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92F483A-AE0E-2846-AE4D-327A12BF1B47}"/>
              </a:ext>
            </a:extLst>
          </p:cNvPr>
          <p:cNvSpPr/>
          <p:nvPr/>
        </p:nvSpPr>
        <p:spPr>
          <a:xfrm>
            <a:off x="723014" y="1212111"/>
            <a:ext cx="1613218" cy="1611494"/>
          </a:xfrm>
          <a:prstGeom prst="rect">
            <a:avLst/>
          </a:prstGeom>
          <a:solidFill>
            <a:schemeClr val="dk1"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26FA559-6C84-1745-986D-33FCFAB34B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27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8"/>
    </mc:Choice>
    <mc:Fallback>
      <p:transition spd="slow" advTm="7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EC6503F-5F2E-8445-9EC6-2D19B1173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What if we want to know if a 1 is present </a:t>
            </a:r>
            <a:br>
              <a:rPr lang="en-US" sz="2400" dirty="0"/>
            </a:br>
            <a:r>
              <a:rPr lang="en-US" sz="2400" i="1" dirty="0"/>
              <a:t>anywhere</a:t>
            </a:r>
            <a:r>
              <a:rPr lang="en-US" sz="2400" dirty="0"/>
              <a:t> in the image?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463393"/>
                  </p:ext>
                </p:extLst>
              </p:nvPr>
            </p:nvGraphicFramePr>
            <p:xfrm>
              <a:off x="754912" y="1265273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8A8B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bSup>
                                <m:r>
                                  <a:rPr lang="en-US" sz="1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⊙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9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A3BEC341-C3C8-3B42-8460-4F169129A4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64463393"/>
                  </p:ext>
                </p:extLst>
              </p:nvPr>
            </p:nvGraphicFramePr>
            <p:xfrm>
              <a:off x="754912" y="1265273"/>
              <a:ext cx="3221178" cy="31960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0589">
                      <a:extLst>
                        <a:ext uri="{9D8B030D-6E8A-4147-A177-3AD203B41FA5}">
                          <a16:colId xmlns:a16="http://schemas.microsoft.com/office/drawing/2014/main" val="4263881291"/>
                        </a:ext>
                      </a:extLst>
                    </a:gridCol>
                    <a:gridCol w="1610589">
                      <a:extLst>
                        <a:ext uri="{9D8B030D-6E8A-4147-A177-3AD203B41FA5}">
                          <a16:colId xmlns:a16="http://schemas.microsoft.com/office/drawing/2014/main" val="3656186036"/>
                        </a:ext>
                      </a:extLst>
                    </a:gridCol>
                  </a:tblGrid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81" t="-787" r="-99219" b="-9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575" t="-787" b="-9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0896030"/>
                      </a:ext>
                    </a:extLst>
                  </a:tr>
                  <a:tr h="159804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781" t="-101587" r="-992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101575" t="-1015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41356769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3A418F20-239D-AA47-BAC0-623DF21E6B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922" t="32329" b="32379"/>
          <a:stretch/>
        </p:blipFill>
        <p:spPr>
          <a:xfrm>
            <a:off x="0" y="2220052"/>
            <a:ext cx="877730" cy="1286541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F1CC5204-F9E8-7C47-B16C-085CE553EC62}"/>
              </a:ext>
            </a:extLst>
          </p:cNvPr>
          <p:cNvSpPr/>
          <p:nvPr/>
        </p:nvSpPr>
        <p:spPr>
          <a:xfrm>
            <a:off x="4572000" y="2486402"/>
            <a:ext cx="1190847" cy="753835"/>
          </a:xfrm>
          <a:prstGeom prst="rightArrow">
            <a:avLst>
              <a:gd name="adj1" fmla="val 50000"/>
              <a:gd name="adj2" fmla="val 3967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MAX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7C7B4ACC-336E-BF4A-94AA-6D805E3611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019006"/>
              </p:ext>
            </p:extLst>
          </p:nvPr>
        </p:nvGraphicFramePr>
        <p:xfrm>
          <a:off x="6368415" y="2064296"/>
          <a:ext cx="1610589" cy="1598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589">
                  <a:extLst>
                    <a:ext uri="{9D8B030D-6E8A-4147-A177-3AD203B41FA5}">
                      <a16:colId xmlns:a16="http://schemas.microsoft.com/office/drawing/2014/main" val="4263881291"/>
                    </a:ext>
                  </a:extLst>
                </a:gridCol>
              </a:tblGrid>
              <a:tr h="159804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3567697"/>
                  </a:ext>
                </a:extLst>
              </a:tr>
            </a:tbl>
          </a:graphicData>
        </a:graphic>
      </p:graphicFrame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30A9E1E-0E8D-A541-866A-0C2231FD89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872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77"/>
    </mc:Choice>
    <mc:Fallback>
      <p:transition spd="slow" advTm="8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634186"/>
              </p:ext>
            </p:extLst>
          </p:nvPr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ABB348-8445-DD43-BA7C-E62D4349B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1936793"/>
              </p:ext>
            </p:extLst>
          </p:nvPr>
        </p:nvGraphicFramePr>
        <p:xfrm>
          <a:off x="3430772" y="1722474"/>
          <a:ext cx="2282455" cy="229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91">
                  <a:extLst>
                    <a:ext uri="{9D8B030D-6E8A-4147-A177-3AD203B41FA5}">
                      <a16:colId xmlns:a16="http://schemas.microsoft.com/office/drawing/2014/main" val="2829071467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402584636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15665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9701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132A8B1-E34B-8A4A-AB99-FD9B3B16F0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794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14"/>
    </mc:Choice>
    <mc:Fallback>
      <p:transition spd="slow" advTm="173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35784"/>
              </p:ext>
            </p:extLst>
          </p:nvPr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CABB348-8445-DD43-BA7C-E62D4349B3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954949"/>
              </p:ext>
            </p:extLst>
          </p:nvPr>
        </p:nvGraphicFramePr>
        <p:xfrm>
          <a:off x="3430772" y="1722474"/>
          <a:ext cx="2282455" cy="2290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491">
                  <a:extLst>
                    <a:ext uri="{9D8B030D-6E8A-4147-A177-3AD203B41FA5}">
                      <a16:colId xmlns:a16="http://schemas.microsoft.com/office/drawing/2014/main" val="2829071467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402584636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491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915665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997019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F6D3C2-48DF-7143-9634-54B76CF61E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428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157"/>
    </mc:Choice>
    <mc:Fallback>
      <p:transition spd="slow" advTm="451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D7318-98E9-FC41-B136-09C6E384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Example…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C24F50C-5396-FF4D-858B-8D114A1B38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241443"/>
              </p:ext>
            </p:extLst>
          </p:nvPr>
        </p:nvGraphicFramePr>
        <p:xfrm>
          <a:off x="917943" y="2180510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8A8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8B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2EA47C5-2D78-A744-BB49-C693F6B31821}"/>
              </a:ext>
            </a:extLst>
          </p:cNvPr>
          <p:cNvSpPr txBox="1"/>
          <p:nvPr/>
        </p:nvSpPr>
        <p:spPr>
          <a:xfrm>
            <a:off x="1286467" y="4302570"/>
            <a:ext cx="631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896B0E-D2D3-8945-B8A6-9AEBBC7FD44F}"/>
              </a:ext>
            </a:extLst>
          </p:cNvPr>
          <p:cNvSpPr txBox="1"/>
          <p:nvPr/>
        </p:nvSpPr>
        <p:spPr>
          <a:xfrm>
            <a:off x="4194491" y="4302570"/>
            <a:ext cx="75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DA04A34-E1DE-E84F-9952-4A52BF8EE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016632"/>
              </p:ext>
            </p:extLst>
          </p:nvPr>
        </p:nvGraphicFramePr>
        <p:xfrm>
          <a:off x="7035209" y="2180509"/>
          <a:ext cx="1368057" cy="1374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19">
                  <a:extLst>
                    <a:ext uri="{9D8B030D-6E8A-4147-A177-3AD203B41FA5}">
                      <a16:colId xmlns:a16="http://schemas.microsoft.com/office/drawing/2014/main" val="1708428139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3314085828"/>
                    </a:ext>
                  </a:extLst>
                </a:gridCol>
                <a:gridCol w="456019">
                  <a:extLst>
                    <a:ext uri="{9D8B030D-6E8A-4147-A177-3AD203B41FA5}">
                      <a16:colId xmlns:a16="http://schemas.microsoft.com/office/drawing/2014/main" val="2008900414"/>
                    </a:ext>
                  </a:extLst>
                </a:gridCol>
              </a:tblGrid>
              <a:tr h="458037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7108087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6171125"/>
                  </a:ext>
                </a:extLst>
              </a:tr>
              <a:tr h="458037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553806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A6813C-CE41-D447-9E19-EDC384E85E85}"/>
                  </a:ext>
                </a:extLst>
              </p:cNvPr>
              <p:cNvSpPr txBox="1"/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A6813C-CE41-D447-9E19-EDC384E85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849" y="4294453"/>
                <a:ext cx="960776" cy="384464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F95E2F0F-1DF2-3D4C-9BC6-1B1D2827F7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138" y="1620220"/>
            <a:ext cx="2311400" cy="2311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D03FCE-DB1C-3448-B7D2-D0E0A8CD66B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3351619" y="1545807"/>
            <a:ext cx="1397000" cy="1397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0AFE73F-511A-0A40-B324-63C8DBCAE6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2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784"/>
    </mc:Choice>
    <mc:Fallback>
      <p:transition spd="slow" advTm="79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11066</TotalTime>
  <Words>2547</Words>
  <Application>Microsoft Macintosh PowerPoint</Application>
  <PresentationFormat>On-screen Show (16:9)</PresentationFormat>
  <Paragraphs>372</Paragraphs>
  <Slides>34</Slides>
  <Notes>34</Notes>
  <HiddenSlides>0</HiddenSlides>
  <MMClips>34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1_Office Theme</vt:lpstr>
      <vt:lpstr>2_Office Theme</vt:lpstr>
      <vt:lpstr>Spatial Convolution </vt:lpstr>
      <vt:lpstr>What if we’d like to find a 1 anywhere in a larger image?</vt:lpstr>
      <vt:lpstr>Examining filter output σ(x_i^R⊙b), where x_i^R is the portion of image i where the filter is placed.</vt:lpstr>
      <vt:lpstr>Examining filter output σ(x_i^R⊙b), where x_i^R is the portion of image i where the filter is placed.</vt:lpstr>
      <vt:lpstr>Examining filter output σ(x_i^R⊙b), where x_i^R is the portion of image i where the filter is placed.</vt:lpstr>
      <vt:lpstr>What if we want to know if a 1 is present  anywhere in the image?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An Example…</vt:lpstr>
      <vt:lpstr>Each location where the filter was centered has been evaluated: “how similar is this location to the filter”?</vt:lpstr>
      <vt:lpstr>We perform “2D Spatial Convolution”  as we move the filter across the image.</vt:lpstr>
      <vt:lpstr>We perform “2D Spatial Convolution”  as we move the filter across the image.</vt:lpstr>
      <vt:lpstr>We perform “2D Spatial Convolution”  as we move the filter across the image.</vt:lpstr>
      <vt:lpstr>We perform “2D Spatial Convolution”  as we move the filter across the image.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Matthew Engelhard, M.D., Ph.D.</dc:creator>
  <cp:lastModifiedBy>Matthew Engelhard, M.D., Ph.D.</cp:lastModifiedBy>
  <cp:revision>327</cp:revision>
  <cp:lastPrinted>2018-06-22T18:27:38Z</cp:lastPrinted>
  <dcterms:created xsi:type="dcterms:W3CDTF">2018-06-03T14:52:22Z</dcterms:created>
  <dcterms:modified xsi:type="dcterms:W3CDTF">2021-06-04T03:55:10Z</dcterms:modified>
</cp:coreProperties>
</file>